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FC5F57-9CA4-40E4-8FAA-DE984D847C3C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95F27-A828-4351-A253-975C57FFF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57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42113A3B-8E07-4271-AC85-B03818028CC8}" type="slidenum">
              <a:rPr lang="en-IN" altLang="en-US">
                <a:solidFill>
                  <a:srgbClr val="000000"/>
                </a:solidFill>
              </a:rPr>
              <a:pPr/>
              <a:t>1</a:t>
            </a:fld>
            <a:endParaRPr lang="en-IN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9" descr="advi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325" y="195263"/>
            <a:ext cx="106680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152400" y="6477000"/>
            <a:ext cx="883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Rectangle 40"/>
          <p:cNvSpPr>
            <a:spLocks noChangeArrowheads="1"/>
          </p:cNvSpPr>
          <p:nvPr/>
        </p:nvSpPr>
        <p:spPr bwMode="auto">
          <a:xfrm>
            <a:off x="3205163" y="838200"/>
            <a:ext cx="5786437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IDEA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</a:t>
            </a:r>
            <a:r>
              <a:rPr lang="en-US" sz="1050" dirty="0">
                <a:latin typeface="Calibri" pitchFamily="34" charset="0"/>
              </a:rPr>
              <a:t>Fixture cutting required to avoid direct contact between body &amp; fixture.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6150" name="Rectangle 2"/>
          <p:cNvSpPr>
            <a:spLocks noChangeArrowheads="1"/>
          </p:cNvSpPr>
          <p:nvPr/>
        </p:nvSpPr>
        <p:spPr bwMode="auto">
          <a:xfrm>
            <a:off x="158750" y="152400"/>
            <a:ext cx="883285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1" name="Rectangle 3"/>
          <p:cNvSpPr>
            <a:spLocks noChangeArrowheads="1"/>
          </p:cNvSpPr>
          <p:nvPr/>
        </p:nvSpPr>
        <p:spPr bwMode="auto">
          <a:xfrm>
            <a:off x="158750" y="152400"/>
            <a:ext cx="14478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606550" y="1524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NO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01</a:t>
            </a:r>
            <a:endParaRPr 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1606550" y="3048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TPM CIRCLE NAME: </a:t>
            </a:r>
            <a:r>
              <a:rPr lang="en-US" sz="1050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1" name="Rectangle 6"/>
          <p:cNvSpPr>
            <a:spLocks noChangeArrowheads="1"/>
          </p:cNvSpPr>
          <p:nvPr/>
        </p:nvSpPr>
        <p:spPr bwMode="auto">
          <a:xfrm>
            <a:off x="1606550" y="457200"/>
            <a:ext cx="19796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DEPT :-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ASSEMBLY</a:t>
            </a:r>
          </a:p>
        </p:txBody>
      </p:sp>
      <p:sp>
        <p:nvSpPr>
          <p:cNvPr id="22" name="Rectangle 7"/>
          <p:cNvSpPr>
            <a:spLocks noChangeArrowheads="1"/>
          </p:cNvSpPr>
          <p:nvPr/>
        </p:nvSpPr>
        <p:spPr bwMode="auto">
          <a:xfrm>
            <a:off x="158750" y="609600"/>
            <a:ext cx="11430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CELL:-</a:t>
            </a:r>
            <a:r>
              <a:rPr lang="en-US" sz="1050" b="1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oil pump </a:t>
            </a:r>
          </a:p>
        </p:txBody>
      </p:sp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1301750" y="609600"/>
            <a:ext cx="1903413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CELL NAME:-  </a:t>
            </a:r>
            <a:r>
              <a:rPr lang="en-US" sz="1050" dirty="0">
                <a:latin typeface="Calibri" pitchFamily="34" charset="0"/>
              </a:rPr>
              <a:t>A293 </a:t>
            </a:r>
          </a:p>
        </p:txBody>
      </p:sp>
      <p:sp>
        <p:nvSpPr>
          <p:cNvPr id="24" name="Rectangle 9"/>
          <p:cNvSpPr>
            <a:spLocks noChangeArrowheads="1"/>
          </p:cNvSpPr>
          <p:nvPr/>
        </p:nvSpPr>
        <p:spPr bwMode="auto">
          <a:xfrm>
            <a:off x="3586163" y="152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ACTIVITY</a:t>
            </a:r>
          </a:p>
        </p:txBody>
      </p:sp>
      <p:sp>
        <p:nvSpPr>
          <p:cNvPr id="25" name="Rectangle 10"/>
          <p:cNvSpPr>
            <a:spLocks noChangeArrowheads="1"/>
          </p:cNvSpPr>
          <p:nvPr/>
        </p:nvSpPr>
        <p:spPr bwMode="auto">
          <a:xfrm>
            <a:off x="3586163" y="304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LOSS NO. / STEP</a:t>
            </a: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3586163" y="457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RESULT AREA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3205163" y="609600"/>
            <a:ext cx="3121025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MACHINE / STAGE  :- </a:t>
            </a:r>
            <a:r>
              <a:rPr lang="en-US" sz="1050" dirty="0">
                <a:latin typeface="Calibri" pitchFamily="34" charset="0"/>
              </a:rPr>
              <a:t>Assembly  </a:t>
            </a:r>
          </a:p>
        </p:txBody>
      </p:sp>
      <p:sp>
        <p:nvSpPr>
          <p:cNvPr id="28" name="Rectangle 13"/>
          <p:cNvSpPr>
            <a:spLocks noChangeArrowheads="1"/>
          </p:cNvSpPr>
          <p:nvPr/>
        </p:nvSpPr>
        <p:spPr bwMode="auto">
          <a:xfrm>
            <a:off x="6326188" y="609600"/>
            <a:ext cx="26654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OPERATION  </a:t>
            </a:r>
            <a:r>
              <a:rPr lang="en-US" sz="1050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:-  </a:t>
            </a:r>
            <a:r>
              <a:rPr lang="en-US" sz="1050" dirty="0">
                <a:latin typeface="Calibri" pitchFamily="34" charset="0"/>
              </a:rPr>
              <a:t>Assembly </a:t>
            </a:r>
          </a:p>
        </p:txBody>
      </p:sp>
      <p:sp>
        <p:nvSpPr>
          <p:cNvPr id="6162" name="Rectangle 14"/>
          <p:cNvSpPr>
            <a:spLocks noChangeArrowheads="1"/>
          </p:cNvSpPr>
          <p:nvPr/>
        </p:nvSpPr>
        <p:spPr bwMode="auto">
          <a:xfrm>
            <a:off x="48037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KK</a:t>
            </a:r>
          </a:p>
        </p:txBody>
      </p:sp>
      <p:sp>
        <p:nvSpPr>
          <p:cNvPr id="6163" name="Rectangle 15"/>
          <p:cNvSpPr>
            <a:spLocks noChangeArrowheads="1"/>
          </p:cNvSpPr>
          <p:nvPr/>
        </p:nvSpPr>
        <p:spPr bwMode="auto">
          <a:xfrm>
            <a:off x="7240588" y="152400"/>
            <a:ext cx="1751012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WordArt 16"/>
          <p:cNvSpPr>
            <a:spLocks noChangeArrowheads="1" noChangeShapeType="1" noTextEdit="1"/>
          </p:cNvSpPr>
          <p:nvPr/>
        </p:nvSpPr>
        <p:spPr bwMode="auto">
          <a:xfrm>
            <a:off x="7316788" y="228600"/>
            <a:ext cx="1598612" cy="2714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05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1F497D"/>
                </a:solidFill>
                <a:latin typeface="Calibri"/>
                <a:cs typeface="Calibri"/>
              </a:rPr>
              <a:t>KAIZEN  IDEA SHEET</a:t>
            </a:r>
          </a:p>
        </p:txBody>
      </p:sp>
      <p:sp>
        <p:nvSpPr>
          <p:cNvPr id="6165" name="Rectangle 17"/>
          <p:cNvSpPr>
            <a:spLocks noChangeArrowheads="1"/>
          </p:cNvSpPr>
          <p:nvPr/>
        </p:nvSpPr>
        <p:spPr bwMode="auto">
          <a:xfrm>
            <a:off x="5108575" y="1524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QM</a:t>
            </a:r>
          </a:p>
        </p:txBody>
      </p:sp>
      <p:sp>
        <p:nvSpPr>
          <p:cNvPr id="6166" name="Rectangle 18"/>
          <p:cNvSpPr>
            <a:spLocks noChangeArrowheads="1"/>
          </p:cNvSpPr>
          <p:nvPr/>
        </p:nvSpPr>
        <p:spPr bwMode="auto">
          <a:xfrm>
            <a:off x="5413375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PM</a:t>
            </a:r>
          </a:p>
        </p:txBody>
      </p:sp>
      <p:sp>
        <p:nvSpPr>
          <p:cNvPr id="6167" name="Rectangle 19"/>
          <p:cNvSpPr>
            <a:spLocks noChangeArrowheads="1"/>
          </p:cNvSpPr>
          <p:nvPr/>
        </p:nvSpPr>
        <p:spPr bwMode="auto">
          <a:xfrm>
            <a:off x="5718175" y="1524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JH</a:t>
            </a:r>
          </a:p>
        </p:txBody>
      </p:sp>
      <p:sp>
        <p:nvSpPr>
          <p:cNvPr id="6168" name="Rectangle 20"/>
          <p:cNvSpPr>
            <a:spLocks noChangeArrowheads="1"/>
          </p:cNvSpPr>
          <p:nvPr/>
        </p:nvSpPr>
        <p:spPr bwMode="auto">
          <a:xfrm>
            <a:off x="60213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SHE</a:t>
            </a:r>
          </a:p>
        </p:txBody>
      </p:sp>
      <p:sp>
        <p:nvSpPr>
          <p:cNvPr id="6169" name="Rectangle 21"/>
          <p:cNvSpPr>
            <a:spLocks noChangeArrowheads="1"/>
          </p:cNvSpPr>
          <p:nvPr/>
        </p:nvSpPr>
        <p:spPr bwMode="auto">
          <a:xfrm>
            <a:off x="63261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OT</a:t>
            </a:r>
          </a:p>
        </p:txBody>
      </p:sp>
      <p:sp>
        <p:nvSpPr>
          <p:cNvPr id="6170" name="Rectangle 22"/>
          <p:cNvSpPr>
            <a:spLocks noChangeArrowheads="1"/>
          </p:cNvSpPr>
          <p:nvPr/>
        </p:nvSpPr>
        <p:spPr bwMode="auto">
          <a:xfrm>
            <a:off x="6630988" y="1524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DM</a:t>
            </a:r>
          </a:p>
        </p:txBody>
      </p:sp>
      <p:sp>
        <p:nvSpPr>
          <p:cNvPr id="6171" name="Rectangle 23"/>
          <p:cNvSpPr>
            <a:spLocks noChangeArrowheads="1"/>
          </p:cNvSpPr>
          <p:nvPr/>
        </p:nvSpPr>
        <p:spPr bwMode="auto">
          <a:xfrm>
            <a:off x="6935788" y="1524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E&amp;T</a:t>
            </a:r>
          </a:p>
        </p:txBody>
      </p:sp>
      <p:sp>
        <p:nvSpPr>
          <p:cNvPr id="6172" name="Rectangle 24"/>
          <p:cNvSpPr>
            <a:spLocks noChangeArrowheads="1"/>
          </p:cNvSpPr>
          <p:nvPr/>
        </p:nvSpPr>
        <p:spPr bwMode="auto">
          <a:xfrm>
            <a:off x="48037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3" name="Rectangle 25"/>
          <p:cNvSpPr>
            <a:spLocks noChangeArrowheads="1"/>
          </p:cNvSpPr>
          <p:nvPr/>
        </p:nvSpPr>
        <p:spPr bwMode="auto">
          <a:xfrm>
            <a:off x="51085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4" name="Rectangle 26"/>
          <p:cNvSpPr>
            <a:spLocks noChangeArrowheads="1"/>
          </p:cNvSpPr>
          <p:nvPr/>
        </p:nvSpPr>
        <p:spPr bwMode="auto">
          <a:xfrm>
            <a:off x="5413375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5" name="Rectangle 27"/>
          <p:cNvSpPr>
            <a:spLocks noChangeArrowheads="1"/>
          </p:cNvSpPr>
          <p:nvPr/>
        </p:nvSpPr>
        <p:spPr bwMode="auto">
          <a:xfrm>
            <a:off x="5718175" y="304800"/>
            <a:ext cx="303213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6" name="Rectangle 28"/>
          <p:cNvSpPr>
            <a:spLocks noChangeArrowheads="1"/>
          </p:cNvSpPr>
          <p:nvPr/>
        </p:nvSpPr>
        <p:spPr bwMode="auto">
          <a:xfrm>
            <a:off x="60213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7" name="Rectangle 29"/>
          <p:cNvSpPr>
            <a:spLocks noChangeArrowheads="1"/>
          </p:cNvSpPr>
          <p:nvPr/>
        </p:nvSpPr>
        <p:spPr bwMode="auto">
          <a:xfrm>
            <a:off x="63261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8" name="Rectangle 30"/>
          <p:cNvSpPr>
            <a:spLocks noChangeArrowheads="1"/>
          </p:cNvSpPr>
          <p:nvPr/>
        </p:nvSpPr>
        <p:spPr bwMode="auto">
          <a:xfrm>
            <a:off x="66309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79" name="Rectangle 31"/>
          <p:cNvSpPr>
            <a:spLocks noChangeArrowheads="1"/>
          </p:cNvSpPr>
          <p:nvPr/>
        </p:nvSpPr>
        <p:spPr bwMode="auto">
          <a:xfrm>
            <a:off x="6935788" y="3048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80" name="Rectangle 32"/>
          <p:cNvSpPr>
            <a:spLocks noChangeArrowheads="1"/>
          </p:cNvSpPr>
          <p:nvPr/>
        </p:nvSpPr>
        <p:spPr bwMode="auto">
          <a:xfrm>
            <a:off x="4803775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</a:t>
            </a:r>
          </a:p>
        </p:txBody>
      </p:sp>
      <p:sp>
        <p:nvSpPr>
          <p:cNvPr id="6181" name="Rectangle 33"/>
          <p:cNvSpPr>
            <a:spLocks noChangeArrowheads="1"/>
          </p:cNvSpPr>
          <p:nvPr/>
        </p:nvSpPr>
        <p:spPr bwMode="auto">
          <a:xfrm>
            <a:off x="5108575" y="457200"/>
            <a:ext cx="304800" cy="1524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Q</a:t>
            </a:r>
          </a:p>
        </p:txBody>
      </p:sp>
      <p:sp>
        <p:nvSpPr>
          <p:cNvPr id="6182" name="Rectangle 34"/>
          <p:cNvSpPr>
            <a:spLocks noChangeArrowheads="1"/>
          </p:cNvSpPr>
          <p:nvPr/>
        </p:nvSpPr>
        <p:spPr bwMode="auto">
          <a:xfrm>
            <a:off x="5413375" y="457200"/>
            <a:ext cx="608013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</a:t>
            </a:r>
          </a:p>
        </p:txBody>
      </p:sp>
      <p:sp>
        <p:nvSpPr>
          <p:cNvPr id="6183" name="Rectangle 35"/>
          <p:cNvSpPr>
            <a:spLocks noChangeArrowheads="1"/>
          </p:cNvSpPr>
          <p:nvPr/>
        </p:nvSpPr>
        <p:spPr bwMode="auto">
          <a:xfrm>
            <a:off x="60213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</a:t>
            </a:r>
          </a:p>
        </p:txBody>
      </p:sp>
      <p:sp>
        <p:nvSpPr>
          <p:cNvPr id="6184" name="Rectangle 36"/>
          <p:cNvSpPr>
            <a:spLocks noChangeArrowheads="1"/>
          </p:cNvSpPr>
          <p:nvPr/>
        </p:nvSpPr>
        <p:spPr bwMode="auto">
          <a:xfrm>
            <a:off x="63261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</a:t>
            </a:r>
          </a:p>
        </p:txBody>
      </p:sp>
      <p:sp>
        <p:nvSpPr>
          <p:cNvPr id="6185" name="Rectangle 37"/>
          <p:cNvSpPr>
            <a:spLocks noChangeArrowheads="1"/>
          </p:cNvSpPr>
          <p:nvPr/>
        </p:nvSpPr>
        <p:spPr bwMode="auto">
          <a:xfrm>
            <a:off x="6630988" y="457200"/>
            <a:ext cx="3048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</a:t>
            </a:r>
          </a:p>
        </p:txBody>
      </p:sp>
      <p:sp>
        <p:nvSpPr>
          <p:cNvPr id="6186" name="Rectangle 38"/>
          <p:cNvSpPr>
            <a:spLocks noChangeArrowheads="1"/>
          </p:cNvSpPr>
          <p:nvPr/>
        </p:nvSpPr>
        <p:spPr bwMode="auto">
          <a:xfrm>
            <a:off x="6935788" y="457200"/>
            <a:ext cx="304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</a:t>
            </a:r>
          </a:p>
        </p:txBody>
      </p:sp>
      <p:sp>
        <p:nvSpPr>
          <p:cNvPr id="1067" name="Rectangle 39"/>
          <p:cNvSpPr>
            <a:spLocks noChangeArrowheads="1"/>
          </p:cNvSpPr>
          <p:nvPr/>
        </p:nvSpPr>
        <p:spPr bwMode="auto">
          <a:xfrm>
            <a:off x="158750" y="838200"/>
            <a:ext cx="3046413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</a:rPr>
              <a:t>KAIZEN THEME :</a:t>
            </a:r>
            <a:r>
              <a:rPr lang="en-US" altLang="en-US" sz="1050" dirty="0">
                <a:latin typeface="Calibri" pitchFamily="34" charset="0"/>
              </a:rPr>
              <a:t>  To avoid the rejection of face damage during assembly.</a:t>
            </a: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endParaRPr lang="en-US" altLang="en-US" sz="1050" dirty="0">
              <a:latin typeface="Calibri" pitchFamily="34" charset="0"/>
            </a:endParaRP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 </a:t>
            </a:r>
          </a:p>
        </p:txBody>
      </p:sp>
      <p:sp>
        <p:nvSpPr>
          <p:cNvPr id="1068" name="Rectangle 41"/>
          <p:cNvSpPr>
            <a:spLocks noChangeArrowheads="1"/>
          </p:cNvSpPr>
          <p:nvPr/>
        </p:nvSpPr>
        <p:spPr bwMode="auto">
          <a:xfrm>
            <a:off x="152400" y="1219200"/>
            <a:ext cx="3041650" cy="549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Problem present status :-  </a:t>
            </a:r>
            <a:r>
              <a:rPr lang="en-US" altLang="en-US" sz="1050" dirty="0">
                <a:latin typeface="Calibri" pitchFamily="34" charset="0"/>
              </a:rPr>
              <a:t>Pump found leak at customer end due to dia.78.3 damage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.</a:t>
            </a:r>
            <a:endParaRPr lang="en-US" altLang="en-US" sz="1050" dirty="0">
              <a:latin typeface="Calibri" pitchFamily="34" charset="0"/>
            </a:endParaRPr>
          </a:p>
        </p:txBody>
      </p:sp>
      <p:sp>
        <p:nvSpPr>
          <p:cNvPr id="8236" name="Rectangle 43"/>
          <p:cNvSpPr>
            <a:spLocks noChangeArrowheads="1"/>
          </p:cNvSpPr>
          <p:nvPr/>
        </p:nvSpPr>
        <p:spPr bwMode="auto">
          <a:xfrm>
            <a:off x="3200400" y="1143000"/>
            <a:ext cx="3273425" cy="274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COUNTERMEASURE</a:t>
            </a:r>
            <a:r>
              <a:rPr lang="en-US" sz="1050" b="1" dirty="0">
                <a:latin typeface="Calibri" pitchFamily="34" charset="0"/>
                <a:cs typeface="Calibri" pitchFamily="34" charset="0"/>
              </a:rPr>
              <a:t>:-</a:t>
            </a:r>
          </a:p>
          <a:p>
            <a:pPr>
              <a:defRPr/>
            </a:pPr>
            <a:r>
              <a:rPr lang="en-US" sz="1050" b="1" dirty="0">
                <a:latin typeface="Calibri" pitchFamily="34" charset="0"/>
                <a:cs typeface="Calibri" pitchFamily="34" charset="0"/>
              </a:rPr>
              <a:t>1) </a:t>
            </a:r>
            <a:r>
              <a:rPr lang="en-US" sz="1050" dirty="0">
                <a:latin typeface="Calibri" pitchFamily="34" charset="0"/>
              </a:rPr>
              <a:t>Clearance will be increase so there will be no direct contact between dia.78.3 &amp; fixture resting edge during the assembly of pump</a:t>
            </a:r>
          </a:p>
        </p:txBody>
      </p:sp>
      <p:sp>
        <p:nvSpPr>
          <p:cNvPr id="58" name="Rectangle 44"/>
          <p:cNvSpPr>
            <a:spLocks noChangeArrowheads="1"/>
          </p:cNvSpPr>
          <p:nvPr/>
        </p:nvSpPr>
        <p:spPr bwMode="auto">
          <a:xfrm>
            <a:off x="6478588" y="11430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BENCHMARK</a:t>
            </a:r>
          </a:p>
        </p:txBody>
      </p:sp>
      <p:sp>
        <p:nvSpPr>
          <p:cNvPr id="59" name="Rectangle 45"/>
          <p:cNvSpPr>
            <a:spLocks noChangeArrowheads="1"/>
          </p:cNvSpPr>
          <p:nvPr/>
        </p:nvSpPr>
        <p:spPr bwMode="auto">
          <a:xfrm>
            <a:off x="6478588" y="12954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TARGET</a:t>
            </a:r>
          </a:p>
        </p:txBody>
      </p:sp>
      <p:sp>
        <p:nvSpPr>
          <p:cNvPr id="60" name="Rectangle 46"/>
          <p:cNvSpPr>
            <a:spLocks noChangeArrowheads="1"/>
          </p:cNvSpPr>
          <p:nvPr/>
        </p:nvSpPr>
        <p:spPr bwMode="auto">
          <a:xfrm>
            <a:off x="6478588" y="14478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START</a:t>
            </a:r>
          </a:p>
        </p:txBody>
      </p:sp>
      <p:sp>
        <p:nvSpPr>
          <p:cNvPr id="61" name="Rectangle 47"/>
          <p:cNvSpPr>
            <a:spLocks noChangeArrowheads="1"/>
          </p:cNvSpPr>
          <p:nvPr/>
        </p:nvSpPr>
        <p:spPr bwMode="auto">
          <a:xfrm>
            <a:off x="6478588" y="1600200"/>
            <a:ext cx="12954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TDC </a:t>
            </a:r>
          </a:p>
        </p:txBody>
      </p:sp>
      <p:sp>
        <p:nvSpPr>
          <p:cNvPr id="62" name="Rectangle 48"/>
          <p:cNvSpPr>
            <a:spLocks noChangeArrowheads="1"/>
          </p:cNvSpPr>
          <p:nvPr/>
        </p:nvSpPr>
        <p:spPr bwMode="auto">
          <a:xfrm>
            <a:off x="7773988" y="11430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49"/>
          <p:cNvSpPr>
            <a:spLocks noChangeArrowheads="1"/>
          </p:cNvSpPr>
          <p:nvPr/>
        </p:nvSpPr>
        <p:spPr bwMode="auto">
          <a:xfrm>
            <a:off x="7773988" y="12954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50"/>
          <p:cNvSpPr>
            <a:spLocks noChangeArrowheads="1"/>
          </p:cNvSpPr>
          <p:nvPr/>
        </p:nvSpPr>
        <p:spPr bwMode="auto">
          <a:xfrm>
            <a:off x="7773988" y="14478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18.05.2016</a:t>
            </a:r>
          </a:p>
        </p:txBody>
      </p:sp>
      <p:sp>
        <p:nvSpPr>
          <p:cNvPr id="65" name="Rectangle 51"/>
          <p:cNvSpPr>
            <a:spLocks noChangeArrowheads="1"/>
          </p:cNvSpPr>
          <p:nvPr/>
        </p:nvSpPr>
        <p:spPr bwMode="auto">
          <a:xfrm>
            <a:off x="7773988" y="1600200"/>
            <a:ext cx="12176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15.09.2016</a:t>
            </a:r>
          </a:p>
        </p:txBody>
      </p:sp>
      <p:sp>
        <p:nvSpPr>
          <p:cNvPr id="6198" name="Rectangle 52"/>
          <p:cNvSpPr>
            <a:spLocks noChangeArrowheads="1"/>
          </p:cNvSpPr>
          <p:nvPr/>
        </p:nvSpPr>
        <p:spPr bwMode="auto">
          <a:xfrm>
            <a:off x="6477000" y="1752600"/>
            <a:ext cx="2514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b="1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TEAM MEMBERS  : </a:t>
            </a:r>
            <a:r>
              <a:rPr lang="en-US" altLang="en-US" sz="1050" dirty="0">
                <a:latin typeface="Calibri" pitchFamily="34" charset="0"/>
              </a:rPr>
              <a:t>Amit Dhage ,Sachin </a:t>
            </a:r>
          </a:p>
          <a:p>
            <a:pPr>
              <a:defRPr/>
            </a:pPr>
            <a:r>
              <a:rPr lang="en-US" altLang="en-US" sz="1050" dirty="0">
                <a:latin typeface="Calibri" pitchFamily="34" charset="0"/>
              </a:rPr>
              <a:t>Kadnar, Nitin sutar</a:t>
            </a:r>
          </a:p>
        </p:txBody>
      </p:sp>
      <p:sp>
        <p:nvSpPr>
          <p:cNvPr id="6199" name="Rectangle 55"/>
          <p:cNvSpPr>
            <a:spLocks noChangeArrowheads="1"/>
          </p:cNvSpPr>
          <p:nvPr/>
        </p:nvSpPr>
        <p:spPr bwMode="auto">
          <a:xfrm>
            <a:off x="6478588" y="2362200"/>
            <a:ext cx="2513012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BENEFITS :-</a:t>
            </a:r>
          </a:p>
        </p:txBody>
      </p:sp>
      <p:sp>
        <p:nvSpPr>
          <p:cNvPr id="68" name="Rectangle 57"/>
          <p:cNvSpPr>
            <a:spLocks noChangeArrowheads="1"/>
          </p:cNvSpPr>
          <p:nvPr/>
        </p:nvSpPr>
        <p:spPr bwMode="auto">
          <a:xfrm>
            <a:off x="6478588" y="2514600"/>
            <a:ext cx="2513012" cy="762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/>
          <a:lstStyle/>
          <a:p>
            <a:pPr>
              <a:spcBef>
                <a:spcPct val="20000"/>
              </a:spcBef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1) To eliminate the customer complaint of leak fail.</a:t>
            </a:r>
            <a:endParaRPr lang="en-US" altLang="en-US" sz="1050" dirty="0">
              <a:solidFill>
                <a:prstClr val="black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1" name="Rectangle 59"/>
          <p:cNvSpPr>
            <a:spLocks noChangeArrowheads="1"/>
          </p:cNvSpPr>
          <p:nvPr/>
        </p:nvSpPr>
        <p:spPr bwMode="auto">
          <a:xfrm>
            <a:off x="152400" y="6030913"/>
            <a:ext cx="3046413" cy="2301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MANAGER’S SIGN :-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Sandeep Patil</a:t>
            </a:r>
          </a:p>
        </p:txBody>
      </p:sp>
      <p:sp>
        <p:nvSpPr>
          <p:cNvPr id="6202" name="Rectangle 60"/>
          <p:cNvSpPr>
            <a:spLocks noChangeArrowheads="1"/>
          </p:cNvSpPr>
          <p:nvPr/>
        </p:nvSpPr>
        <p:spPr bwMode="auto">
          <a:xfrm>
            <a:off x="152400" y="5768975"/>
            <a:ext cx="3057525" cy="2619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REGISTERED BY </a:t>
            </a:r>
            <a:r>
              <a:rPr lang="en-US" altLang="en-US" sz="1050" dirty="0">
                <a:latin typeface="Calibri" pitchFamily="34" charset="0"/>
                <a:cs typeface="Calibri" pitchFamily="34" charset="0"/>
              </a:rPr>
              <a:t>:- Amit  Dhage </a:t>
            </a:r>
          </a:p>
          <a:p>
            <a:pPr>
              <a:defRPr/>
            </a:pPr>
            <a:endParaRPr lang="en-US" altLang="en-US" sz="1050" dirty="0">
              <a:solidFill>
                <a:srgbClr val="00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03" name="Rectangle 61"/>
          <p:cNvSpPr>
            <a:spLocks noChangeArrowheads="1"/>
          </p:cNvSpPr>
          <p:nvPr/>
        </p:nvSpPr>
        <p:spPr bwMode="auto">
          <a:xfrm>
            <a:off x="152400" y="5540375"/>
            <a:ext cx="3046413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REGISTRATION NO. &amp; DATE :- </a:t>
            </a:r>
            <a:r>
              <a:rPr lang="en-US" altLang="en-US" sz="1050" dirty="0">
                <a:latin typeface="Calibri" pitchFamily="34" charset="0"/>
              </a:rPr>
              <a:t>18.05.2016</a:t>
            </a:r>
          </a:p>
        </p:txBody>
      </p:sp>
      <p:sp>
        <p:nvSpPr>
          <p:cNvPr id="1084" name="Rectangle 62"/>
          <p:cNvSpPr>
            <a:spLocks noChangeArrowheads="1"/>
          </p:cNvSpPr>
          <p:nvPr/>
        </p:nvSpPr>
        <p:spPr bwMode="auto">
          <a:xfrm>
            <a:off x="152400" y="3657600"/>
            <a:ext cx="3052763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 - WHY ANALYSIS :-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Why1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sz="1050" b="1" dirty="0">
                <a:solidFill>
                  <a:srgbClr val="0033CC"/>
                </a:solidFill>
                <a:latin typeface="Calibri" pitchFamily="34" charset="0"/>
              </a:rPr>
              <a:t>:- </a:t>
            </a:r>
            <a:r>
              <a:rPr lang="en-US" altLang="en-US" sz="1050" dirty="0">
                <a:latin typeface="Calibri" pitchFamily="34" charset="0"/>
              </a:rPr>
              <a:t>Pump found leak at customer end due to dia.78.3 damage</a:t>
            </a:r>
            <a:r>
              <a:rPr lang="en-US" altLang="en-US" sz="1050" b="1" dirty="0">
                <a:solidFill>
                  <a:srgbClr val="0033CC"/>
                </a:solidFill>
                <a:latin typeface="Calibri" pitchFamily="34" charset="0"/>
              </a:rPr>
              <a:t>.</a:t>
            </a:r>
            <a:endParaRPr lang="en-US" sz="1050" b="1" dirty="0">
              <a:solidFill>
                <a:srgbClr val="0033CC"/>
              </a:solidFill>
              <a:latin typeface="Calibri" pitchFamily="34" charset="0"/>
            </a:endParaRPr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Why2 </a:t>
            </a: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:-  </a:t>
            </a:r>
            <a:r>
              <a:rPr lang="en-US" altLang="en-US" sz="1050" dirty="0">
                <a:latin typeface="Calibri" pitchFamily="34" charset="0"/>
              </a:rPr>
              <a:t>Projecting edge generates on final assembly stage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Why3</a:t>
            </a:r>
            <a:r>
              <a:rPr lang="en-US" sz="1050" b="1" dirty="0">
                <a:solidFill>
                  <a:srgbClr val="0000CC"/>
                </a:solidFill>
                <a:latin typeface="Calibri" pitchFamily="34" charset="0"/>
              </a:rPr>
              <a:t> </a:t>
            </a:r>
            <a:r>
              <a:rPr lang="en-US" altLang="en-US" sz="1050" b="1" dirty="0">
                <a:latin typeface="Calibri" pitchFamily="34" charset="0"/>
              </a:rPr>
              <a:t>:-  </a:t>
            </a:r>
            <a:r>
              <a:rPr lang="en-US" altLang="en-US" sz="1050" dirty="0">
                <a:latin typeface="Calibri" pitchFamily="34" charset="0"/>
              </a:rPr>
              <a:t>Part Foul on Fixture </a:t>
            </a:r>
          </a:p>
          <a:p>
            <a:pPr>
              <a:defRPr/>
            </a:pPr>
            <a:r>
              <a:rPr lang="en-US" altLang="en-US" sz="1050" b="1" dirty="0">
                <a:solidFill>
                  <a:srgbClr val="0000FF"/>
                </a:solidFill>
                <a:latin typeface="Calibri" pitchFamily="34" charset="0"/>
              </a:rPr>
              <a:t>Why4</a:t>
            </a:r>
            <a:r>
              <a:rPr lang="en-US" altLang="en-US" sz="1050" dirty="0">
                <a:latin typeface="Calibri" pitchFamily="34" charset="0"/>
              </a:rPr>
              <a:t>:- Very less clearance between dia.78.3 &amp; resting fixture which causes sudden damage.</a:t>
            </a:r>
          </a:p>
        </p:txBody>
      </p:sp>
      <p:sp>
        <p:nvSpPr>
          <p:cNvPr id="6205" name="Rectangle 63"/>
          <p:cNvSpPr>
            <a:spLocks noChangeArrowheads="1"/>
          </p:cNvSpPr>
          <p:nvPr/>
        </p:nvSpPr>
        <p:spPr bwMode="auto">
          <a:xfrm>
            <a:off x="3205163" y="3657600"/>
            <a:ext cx="3273425" cy="28178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/>
          <a:lstStyle/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RESULT :-</a:t>
            </a:r>
            <a:endParaRPr lang="en-US" altLang="en-US" sz="105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altLang="en-US" sz="1050" b="1" dirty="0">
              <a:solidFill>
                <a:srgbClr val="0000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Rectangle 66"/>
          <p:cNvSpPr>
            <a:spLocks noChangeArrowheads="1"/>
          </p:cNvSpPr>
          <p:nvPr/>
        </p:nvSpPr>
        <p:spPr bwMode="auto">
          <a:xfrm>
            <a:off x="6478588" y="5637213"/>
            <a:ext cx="25130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1000" b="1">
                <a:solidFill>
                  <a:srgbClr val="0000CC"/>
                </a:solidFill>
                <a:latin typeface="Calibri" pitchFamily="34" charset="0"/>
              </a:rPr>
              <a:t>SCOPE &amp; PLAN FOR HORIZONTAL DEPLOYMENT</a:t>
            </a:r>
          </a:p>
        </p:txBody>
      </p:sp>
      <p:sp>
        <p:nvSpPr>
          <p:cNvPr id="6206" name="Rectangle 72"/>
          <p:cNvSpPr>
            <a:spLocks noChangeArrowheads="1"/>
          </p:cNvSpPr>
          <p:nvPr/>
        </p:nvSpPr>
        <p:spPr bwMode="auto">
          <a:xfrm>
            <a:off x="6478588" y="5865813"/>
            <a:ext cx="2286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SR.</a:t>
            </a:r>
          </a:p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NO.</a:t>
            </a:r>
          </a:p>
        </p:txBody>
      </p:sp>
      <p:sp>
        <p:nvSpPr>
          <p:cNvPr id="6207" name="Rectangle 73"/>
          <p:cNvSpPr>
            <a:spLocks noChangeArrowheads="1"/>
          </p:cNvSpPr>
          <p:nvPr/>
        </p:nvSpPr>
        <p:spPr bwMode="auto">
          <a:xfrm>
            <a:off x="6707188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CELL</a:t>
            </a:r>
          </a:p>
        </p:txBody>
      </p:sp>
      <p:sp>
        <p:nvSpPr>
          <p:cNvPr id="6208" name="Rectangle 74"/>
          <p:cNvSpPr>
            <a:spLocks noChangeArrowheads="1"/>
          </p:cNvSpPr>
          <p:nvPr/>
        </p:nvSpPr>
        <p:spPr bwMode="auto">
          <a:xfrm>
            <a:off x="7164388" y="5865813"/>
            <a:ext cx="5334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TARGET</a:t>
            </a:r>
          </a:p>
        </p:txBody>
      </p:sp>
      <p:sp>
        <p:nvSpPr>
          <p:cNvPr id="6209" name="Rectangle 75"/>
          <p:cNvSpPr>
            <a:spLocks noChangeArrowheads="1"/>
          </p:cNvSpPr>
          <p:nvPr/>
        </p:nvSpPr>
        <p:spPr bwMode="auto">
          <a:xfrm>
            <a:off x="7697788" y="5865813"/>
            <a:ext cx="836612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RESPONSIBILITY</a:t>
            </a:r>
          </a:p>
        </p:txBody>
      </p:sp>
      <p:sp>
        <p:nvSpPr>
          <p:cNvPr id="6210" name="Rectangle 76"/>
          <p:cNvSpPr>
            <a:spLocks noChangeArrowheads="1"/>
          </p:cNvSpPr>
          <p:nvPr/>
        </p:nvSpPr>
        <p:spPr bwMode="auto">
          <a:xfrm>
            <a:off x="8534400" y="5865813"/>
            <a:ext cx="457200" cy="228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STATUS</a:t>
            </a:r>
          </a:p>
        </p:txBody>
      </p:sp>
      <p:sp>
        <p:nvSpPr>
          <p:cNvPr id="6214" name="Rectangle 81"/>
          <p:cNvSpPr>
            <a:spLocks noChangeArrowheads="1"/>
          </p:cNvSpPr>
          <p:nvPr/>
        </p:nvSpPr>
        <p:spPr bwMode="auto">
          <a:xfrm>
            <a:off x="8458200" y="6094413"/>
            <a:ext cx="609600" cy="381000"/>
          </a:xfrm>
          <a:prstGeom prst="rect">
            <a:avLst/>
          </a:prstGeom>
          <a:noFill/>
          <a:ln>
            <a:noFill/>
          </a:ln>
          <a:extLst/>
        </p:spPr>
        <p:txBody>
          <a:bodyPr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5" name="Rectangle 85"/>
          <p:cNvSpPr>
            <a:spLocks noChangeArrowheads="1"/>
          </p:cNvSpPr>
          <p:nvPr/>
        </p:nvSpPr>
        <p:spPr bwMode="auto">
          <a:xfrm>
            <a:off x="6478588" y="3276600"/>
            <a:ext cx="2513012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CC"/>
                </a:solidFill>
                <a:latin typeface="Calibri" pitchFamily="34" charset="0"/>
                <a:cs typeface="Calibri" pitchFamily="34" charset="0"/>
              </a:rPr>
              <a:t>KAIZEN SUSTENANCE</a:t>
            </a:r>
          </a:p>
        </p:txBody>
      </p:sp>
      <p:sp>
        <p:nvSpPr>
          <p:cNvPr id="6216" name="Rectangle 105"/>
          <p:cNvSpPr>
            <a:spLocks noChangeArrowheads="1"/>
          </p:cNvSpPr>
          <p:nvPr/>
        </p:nvSpPr>
        <p:spPr bwMode="auto">
          <a:xfrm>
            <a:off x="152400" y="152400"/>
            <a:ext cx="8839200" cy="6705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endParaRPr lang="en-US" altLang="en-US" sz="105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7" name="Line 83"/>
          <p:cNvSpPr>
            <a:spLocks noChangeShapeType="1"/>
          </p:cNvSpPr>
          <p:nvPr/>
        </p:nvSpPr>
        <p:spPr bwMode="auto">
          <a:xfrm>
            <a:off x="6326188" y="1979613"/>
            <a:ext cx="0" cy="268287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19" name="Line 86"/>
          <p:cNvSpPr>
            <a:spLocks noChangeShapeType="1"/>
          </p:cNvSpPr>
          <p:nvPr/>
        </p:nvSpPr>
        <p:spPr bwMode="auto">
          <a:xfrm>
            <a:off x="6326188" y="1905000"/>
            <a:ext cx="0" cy="27305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20" name="Line 87"/>
          <p:cNvSpPr>
            <a:spLocks noChangeShapeType="1"/>
          </p:cNvSpPr>
          <p:nvPr/>
        </p:nvSpPr>
        <p:spPr bwMode="auto">
          <a:xfrm>
            <a:off x="6326188" y="2152650"/>
            <a:ext cx="0" cy="762000"/>
          </a:xfrm>
          <a:prstGeom prst="line">
            <a:avLst/>
          </a:prstGeom>
          <a:noFill/>
          <a:ln>
            <a:noFill/>
          </a:ln>
          <a:extLst/>
        </p:spPr>
        <p:txBody>
          <a:bodyPr/>
          <a:lstStyle/>
          <a:p>
            <a:pPr>
              <a:defRPr/>
            </a:pPr>
            <a:endParaRPr lang="en-US" sz="105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78"/>
          <p:cNvSpPr>
            <a:spLocks noChangeArrowheads="1"/>
          </p:cNvSpPr>
          <p:nvPr/>
        </p:nvSpPr>
        <p:spPr bwMode="auto">
          <a:xfrm>
            <a:off x="6705600" y="6094413"/>
            <a:ext cx="457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NA</a:t>
            </a:r>
          </a:p>
        </p:txBody>
      </p:sp>
      <p:sp>
        <p:nvSpPr>
          <p:cNvPr id="6222" name="Rectangle 78"/>
          <p:cNvSpPr>
            <a:spLocks noChangeArrowheads="1"/>
          </p:cNvSpPr>
          <p:nvPr/>
        </p:nvSpPr>
        <p:spPr bwMode="auto">
          <a:xfrm>
            <a:off x="6478588" y="6094413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88"/>
          <p:cNvSpPr>
            <a:spLocks noChangeArrowheads="1"/>
          </p:cNvSpPr>
          <p:nvPr/>
        </p:nvSpPr>
        <p:spPr bwMode="auto">
          <a:xfrm>
            <a:off x="6478588" y="3581400"/>
            <a:ext cx="2513012" cy="1522413"/>
          </a:xfrm>
          <a:prstGeom prst="rect">
            <a:avLst/>
          </a:prstGeom>
          <a:noFill/>
          <a:ln>
            <a:solidFill>
              <a:schemeClr val="tx1"/>
            </a:solidFill>
          </a:ln>
          <a:extLst/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WHAT TO DO:- </a:t>
            </a:r>
            <a:r>
              <a:rPr lang="en-US" sz="1050" dirty="0"/>
              <a:t>After implementation point added in JH check sheet.</a:t>
            </a:r>
          </a:p>
          <a:p>
            <a:pPr>
              <a:defRPr/>
            </a:pPr>
            <a:endParaRPr lang="en-US" sz="1050" dirty="0"/>
          </a:p>
          <a:p>
            <a:pPr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HOW TO DO:-</a:t>
            </a:r>
            <a:r>
              <a:rPr lang="en-US" sz="1050" dirty="0"/>
              <a:t> At the start of shift</a:t>
            </a:r>
          </a:p>
          <a:p>
            <a:pPr>
              <a:defRPr/>
            </a:pPr>
            <a:endParaRPr lang="en-US" sz="1050" dirty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rgbClr val="0000CC"/>
                </a:solidFill>
                <a:latin typeface="Calibri"/>
              </a:rPr>
              <a:t>FREQUENCY :- </a:t>
            </a:r>
            <a:r>
              <a:rPr lang="en-US" sz="1050" dirty="0"/>
              <a:t> Start of shift</a:t>
            </a:r>
          </a:p>
        </p:txBody>
      </p:sp>
      <p:sp>
        <p:nvSpPr>
          <p:cNvPr id="6225" name="TextBox 4"/>
          <p:cNvSpPr txBox="1">
            <a:spLocks noChangeArrowheads="1"/>
          </p:cNvSpPr>
          <p:nvPr/>
        </p:nvSpPr>
        <p:spPr bwMode="auto">
          <a:xfrm>
            <a:off x="1182688" y="234950"/>
            <a:ext cx="395287" cy="254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z="1050" b="1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P15</a:t>
            </a:r>
          </a:p>
        </p:txBody>
      </p:sp>
      <p:sp>
        <p:nvSpPr>
          <p:cNvPr id="1106" name="Rectangle 82"/>
          <p:cNvSpPr>
            <a:spLocks noChangeArrowheads="1"/>
          </p:cNvSpPr>
          <p:nvPr/>
        </p:nvSpPr>
        <p:spPr bwMode="auto">
          <a:xfrm>
            <a:off x="152400" y="5181600"/>
            <a:ext cx="3048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1050" b="1" dirty="0">
                <a:solidFill>
                  <a:srgbClr val="FF0000"/>
                </a:solidFill>
                <a:latin typeface="Calibri" pitchFamily="34" charset="0"/>
              </a:rPr>
              <a:t>ROOT CAUSE : </a:t>
            </a:r>
            <a:r>
              <a:rPr lang="en-US" altLang="en-US" sz="1050" dirty="0">
                <a:latin typeface="Calibri" pitchFamily="34" charset="0"/>
              </a:rPr>
              <a:t>Very less clearance between dia.78.3 &amp; resting fixture which causes sudden damage.</a:t>
            </a:r>
          </a:p>
        </p:txBody>
      </p:sp>
      <p:sp>
        <p:nvSpPr>
          <p:cNvPr id="98" name="Rectangle 79"/>
          <p:cNvSpPr>
            <a:spLocks noChangeArrowheads="1"/>
          </p:cNvSpPr>
          <p:nvPr/>
        </p:nvSpPr>
        <p:spPr bwMode="auto">
          <a:xfrm>
            <a:off x="6478588" y="6096000"/>
            <a:ext cx="227012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73"/>
          <p:cNvSpPr>
            <a:spLocks noChangeArrowheads="1"/>
          </p:cNvSpPr>
          <p:nvPr/>
        </p:nvSpPr>
        <p:spPr bwMode="auto">
          <a:xfrm>
            <a:off x="6478588" y="6096000"/>
            <a:ext cx="2286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sz="105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1</a:t>
            </a:r>
          </a:p>
        </p:txBody>
      </p:sp>
      <p:sp>
        <p:nvSpPr>
          <p:cNvPr id="103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9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 algn="ctr">
              <a:defRPr/>
            </a:pPr>
            <a:endParaRPr lang="en-US" altLang="en-US" sz="1050" b="1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73"/>
          <p:cNvSpPr>
            <a:spLocks noChangeArrowheads="1"/>
          </p:cNvSpPr>
          <p:nvPr/>
        </p:nvSpPr>
        <p:spPr bwMode="auto">
          <a:xfrm>
            <a:off x="8534400" y="6096000"/>
            <a:ext cx="457200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800" b="1">
                <a:solidFill>
                  <a:srgbClr val="000000"/>
                </a:solidFill>
                <a:latin typeface="Calibri" pitchFamily="34" charset="0"/>
              </a:rPr>
              <a:t>NA</a:t>
            </a:r>
          </a:p>
        </p:txBody>
      </p:sp>
      <p:sp>
        <p:nvSpPr>
          <p:cNvPr id="6226" name="Oval 2"/>
          <p:cNvSpPr>
            <a:spLocks noChangeArrowheads="1"/>
          </p:cNvSpPr>
          <p:nvPr/>
        </p:nvSpPr>
        <p:spPr bwMode="auto">
          <a:xfrm>
            <a:off x="609600" y="2112963"/>
            <a:ext cx="273050" cy="325437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15" name="Rectangle 47"/>
          <p:cNvSpPr>
            <a:spLocks noChangeArrowheads="1"/>
          </p:cNvSpPr>
          <p:nvPr/>
        </p:nvSpPr>
        <p:spPr bwMode="auto">
          <a:xfrm>
            <a:off x="6478588" y="1752600"/>
            <a:ext cx="1295400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b="1" dirty="0">
                <a:solidFill>
                  <a:srgbClr val="0033CC"/>
                </a:solidFill>
                <a:latin typeface="Calibri" pitchFamily="34" charset="0"/>
                <a:cs typeface="Calibri" pitchFamily="34" charset="0"/>
              </a:rPr>
              <a:t>KAIZEN FINISH</a:t>
            </a:r>
          </a:p>
        </p:txBody>
      </p:sp>
      <p:sp>
        <p:nvSpPr>
          <p:cNvPr id="116" name="Rectangle 51"/>
          <p:cNvSpPr>
            <a:spLocks noChangeArrowheads="1"/>
          </p:cNvSpPr>
          <p:nvPr/>
        </p:nvSpPr>
        <p:spPr bwMode="auto">
          <a:xfrm>
            <a:off x="7773988" y="1752600"/>
            <a:ext cx="1217612" cy="133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en-US" sz="1050" dirty="0">
                <a:solidFill>
                  <a:prstClr val="black"/>
                </a:solidFill>
                <a:latin typeface="Calibri" pitchFamily="34" charset="0"/>
                <a:cs typeface="Calibri" pitchFamily="34" charset="0"/>
              </a:rPr>
              <a:t>15.09.2016</a:t>
            </a:r>
          </a:p>
        </p:txBody>
      </p:sp>
      <p:cxnSp>
        <p:nvCxnSpPr>
          <p:cNvPr id="6229" name="Straight Connector 7"/>
          <p:cNvCxnSpPr>
            <a:cxnSpLocks noChangeShapeType="1"/>
          </p:cNvCxnSpPr>
          <p:nvPr/>
        </p:nvCxnSpPr>
        <p:spPr bwMode="auto">
          <a:xfrm>
            <a:off x="995363" y="1979613"/>
            <a:ext cx="0" cy="8397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6230" name="Straight Connector 12"/>
          <p:cNvCxnSpPr>
            <a:cxnSpLocks noChangeShapeType="1"/>
          </p:cNvCxnSpPr>
          <p:nvPr/>
        </p:nvCxnSpPr>
        <p:spPr bwMode="auto">
          <a:xfrm>
            <a:off x="3429000" y="2590800"/>
            <a:ext cx="0" cy="785813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cxnSp>
        <p:nvCxnSpPr>
          <p:cNvPr id="6231" name="Straight Arrow Connector 17"/>
          <p:cNvCxnSpPr>
            <a:cxnSpLocks noChangeShapeType="1"/>
          </p:cNvCxnSpPr>
          <p:nvPr/>
        </p:nvCxnSpPr>
        <p:spPr bwMode="auto">
          <a:xfrm>
            <a:off x="3490913" y="2590800"/>
            <a:ext cx="0" cy="68580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 type="arrow" w="med" len="med"/>
              </a14:hiddenLine>
            </a:ext>
          </a:extLst>
        </p:spPr>
      </p:cxnSp>
      <p:cxnSp>
        <p:nvCxnSpPr>
          <p:cNvPr id="6232" name="Straight Connector 30"/>
          <p:cNvCxnSpPr>
            <a:cxnSpLocks noChangeShapeType="1"/>
          </p:cNvCxnSpPr>
          <p:nvPr/>
        </p:nvCxnSpPr>
        <p:spPr bwMode="auto">
          <a:xfrm>
            <a:off x="3505200" y="2590800"/>
            <a:ext cx="114300" cy="5334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cxnSp>
      <p:sp>
        <p:nvSpPr>
          <p:cNvPr id="6233" name="Rectangle 73"/>
          <p:cNvSpPr>
            <a:spLocks noChangeArrowheads="1"/>
          </p:cNvSpPr>
          <p:nvPr/>
        </p:nvSpPr>
        <p:spPr bwMode="auto">
          <a:xfrm>
            <a:off x="6705600" y="6094413"/>
            <a:ext cx="458788" cy="3825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 altLang="en-US" sz="9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234" name="Rectangle 74"/>
          <p:cNvSpPr>
            <a:spLocks noChangeArrowheads="1"/>
          </p:cNvSpPr>
          <p:nvPr/>
        </p:nvSpPr>
        <p:spPr bwMode="auto">
          <a:xfrm>
            <a:off x="7164388" y="6096000"/>
            <a:ext cx="5334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NA</a:t>
            </a:r>
          </a:p>
        </p:txBody>
      </p:sp>
      <p:sp>
        <p:nvSpPr>
          <p:cNvPr id="6235" name="Oval 3"/>
          <p:cNvSpPr>
            <a:spLocks noChangeArrowheads="1"/>
          </p:cNvSpPr>
          <p:nvPr/>
        </p:nvSpPr>
        <p:spPr bwMode="auto">
          <a:xfrm>
            <a:off x="746125" y="2362200"/>
            <a:ext cx="508000" cy="571500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/>
            <a:endParaRPr lang="en-US" altLang="en-US"/>
          </a:p>
        </p:txBody>
      </p:sp>
      <p:sp>
        <p:nvSpPr>
          <p:cNvPr id="105" name="Rounded Rectangle 95"/>
          <p:cNvSpPr>
            <a:spLocks noChangeArrowheads="1"/>
          </p:cNvSpPr>
          <p:nvPr/>
        </p:nvSpPr>
        <p:spPr bwMode="auto">
          <a:xfrm>
            <a:off x="5499100" y="328771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00B05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After</a:t>
            </a:r>
          </a:p>
        </p:txBody>
      </p:sp>
      <p:sp>
        <p:nvSpPr>
          <p:cNvPr id="6237" name="Rectangle 75"/>
          <p:cNvSpPr>
            <a:spLocks noChangeArrowheads="1"/>
          </p:cNvSpPr>
          <p:nvPr/>
        </p:nvSpPr>
        <p:spPr bwMode="auto">
          <a:xfrm>
            <a:off x="7697788" y="6096000"/>
            <a:ext cx="836612" cy="377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altLang="en-US" sz="900" b="1">
                <a:solidFill>
                  <a:srgbClr val="000000"/>
                </a:solidFill>
                <a:latin typeface="Calibri" pitchFamily="34" charset="0"/>
              </a:rPr>
              <a:t>NA</a:t>
            </a:r>
          </a:p>
        </p:txBody>
      </p:sp>
      <p:sp>
        <p:nvSpPr>
          <p:cNvPr id="623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900ABD87-7EB2-41BF-AD60-DF2398BFD63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01" name="Rounded Rectangle 95"/>
          <p:cNvSpPr>
            <a:spLocks noChangeArrowheads="1"/>
          </p:cNvSpPr>
          <p:nvPr/>
        </p:nvSpPr>
        <p:spPr bwMode="auto">
          <a:xfrm>
            <a:off x="2225675" y="3363913"/>
            <a:ext cx="914400" cy="282575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>
            <a:noFill/>
          </a:ln>
          <a:ex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n-US" sz="105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Before</a:t>
            </a:r>
          </a:p>
        </p:txBody>
      </p:sp>
      <p:pic>
        <p:nvPicPr>
          <p:cNvPr id="97" name="Picture 9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2113" y="1933575"/>
            <a:ext cx="2484437" cy="135413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9" name="Oval 98"/>
          <p:cNvSpPr/>
          <p:nvPr/>
        </p:nvSpPr>
        <p:spPr>
          <a:xfrm>
            <a:off x="1284288" y="2511425"/>
            <a:ext cx="781050" cy="66675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46463" y="1885950"/>
            <a:ext cx="2727325" cy="130175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2" name="Oval 101"/>
          <p:cNvSpPr/>
          <p:nvPr/>
        </p:nvSpPr>
        <p:spPr>
          <a:xfrm>
            <a:off x="3586163" y="1933575"/>
            <a:ext cx="985837" cy="981075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sp>
        <p:nvSpPr>
          <p:cNvPr id="6244" name="TextBox 105"/>
          <p:cNvSpPr txBox="1">
            <a:spLocks noChangeArrowheads="1"/>
          </p:cNvSpPr>
          <p:nvPr/>
        </p:nvSpPr>
        <p:spPr bwMode="auto">
          <a:xfrm>
            <a:off x="3398838" y="4473575"/>
            <a:ext cx="2527300" cy="64611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altLang="en-US"/>
              <a:t>Results under monitoring</a:t>
            </a:r>
          </a:p>
        </p:txBody>
      </p:sp>
    </p:spTree>
    <p:extLst>
      <p:ext uri="{BB962C8B-B14F-4D97-AF65-F5344CB8AC3E}">
        <p14:creationId xmlns:p14="http://schemas.microsoft.com/office/powerpoint/2010/main" val="349436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On-screen Show (4:3)</PresentationFormat>
  <Paragraphs>84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Kadnar</dc:creator>
  <cp:lastModifiedBy>Sachin Kadnar</cp:lastModifiedBy>
  <cp:revision>1</cp:revision>
  <dcterms:created xsi:type="dcterms:W3CDTF">2006-08-16T00:00:00Z</dcterms:created>
  <dcterms:modified xsi:type="dcterms:W3CDTF">2016-10-25T04:34:44Z</dcterms:modified>
</cp:coreProperties>
</file>